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40" autoAdjust="0"/>
    <p:restoredTop sz="70505" autoAdjust="0"/>
  </p:normalViewPr>
  <p:slideViewPr>
    <p:cSldViewPr snapToGrid="0">
      <p:cViewPr varScale="1">
        <p:scale>
          <a:sx n="53" d="100"/>
          <a:sy n="53" d="100"/>
        </p:scale>
        <p:origin x="11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19D0A1-1820-49CB-92C5-2711582ADEF1}" type="datetimeFigureOut">
              <a:rPr lang="en-US" smtClean="0"/>
              <a:t>1/19/2020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A04A69-B79D-400D-B1D6-F2070CC8D04B}" type="slidenum">
              <a:rPr lang="en-US" smtClean="0"/>
              <a:t>‹#›</a:t>
            </a:fld>
            <a:endParaRPr lang="en-US"/>
          </a:p>
        </p:txBody>
      </p:sp>
    </p:spTree>
    <p:extLst>
      <p:ext uri="{BB962C8B-B14F-4D97-AF65-F5344CB8AC3E}">
        <p14:creationId xmlns:p14="http://schemas.microsoft.com/office/powerpoint/2010/main" val="3734278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Marriage between two people of the same sex is what is referred to as same sex marriage.</a:t>
            </a:r>
            <a:r>
              <a:rPr lang="en-US" baseline="0" dirty="0" smtClean="0"/>
              <a:t> Gay marriage (marriage between two males) is the most common type of same sex marriage although there are still lesbian marriages. More than 70% of Americans currently support same sex marriage hence depicting that it will once gain total support. Although in some countries same sex marriage is still illegal., America has over 100,000 legally same sex marriages (</a:t>
            </a:r>
            <a:r>
              <a:rPr lang="en-US" dirty="0" err="1" smtClean="0"/>
              <a:t>Gerstmann</a:t>
            </a:r>
            <a:r>
              <a:rPr lang="en-US" dirty="0" smtClean="0"/>
              <a:t>, 2017).</a:t>
            </a:r>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2</a:t>
            </a:fld>
            <a:endParaRPr lang="en-US"/>
          </a:p>
        </p:txBody>
      </p:sp>
    </p:spTree>
    <p:extLst>
      <p:ext uri="{BB962C8B-B14F-4D97-AF65-F5344CB8AC3E}">
        <p14:creationId xmlns:p14="http://schemas.microsoft.com/office/powerpoint/2010/main" val="1790030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a:t>
            </a:r>
            <a:r>
              <a:rPr lang="en-US" baseline="0" dirty="0" smtClean="0"/>
              <a:t> group has its own rights that needs to be respected. LGBT movements started to be formed in the early 19</a:t>
            </a:r>
            <a:r>
              <a:rPr lang="en-US" baseline="30000" dirty="0" smtClean="0"/>
              <a:t>th</a:t>
            </a:r>
            <a:r>
              <a:rPr lang="en-US" baseline="0" dirty="0" smtClean="0"/>
              <a:t> Century to help protect the violation of the rights of the LGBT populations. Although the LGBT rights were legalized long time ago, most people try to violate the rights of these minorities hence the impotence of these movements (</a:t>
            </a:r>
            <a:r>
              <a:rPr lang="en-US" dirty="0" err="1" smtClean="0"/>
              <a:t>Poggione</a:t>
            </a:r>
            <a:r>
              <a:rPr lang="en-US" dirty="0" smtClean="0"/>
              <a:t>, 2019)</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3</a:t>
            </a:fld>
            <a:endParaRPr lang="en-US"/>
          </a:p>
        </p:txBody>
      </p:sp>
    </p:spTree>
    <p:extLst>
      <p:ext uri="{BB962C8B-B14F-4D97-AF65-F5344CB8AC3E}">
        <p14:creationId xmlns:p14="http://schemas.microsoft.com/office/powerpoint/2010/main" val="3505486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Since the founding of the first document of gay rights organization in 1924, various changes have</a:t>
            </a:r>
            <a:r>
              <a:rPr lang="en-US" baseline="0" dirty="0" smtClean="0"/>
              <a:t> been noticed over the years. Many more movements have been created with various responsibilities </a:t>
            </a:r>
            <a:r>
              <a:rPr lang="en-US" baseline="0" dirty="0" smtClean="0"/>
              <a:t>(</a:t>
            </a:r>
            <a:r>
              <a:rPr lang="en-US" dirty="0" err="1" smtClean="0"/>
              <a:t>Poggione</a:t>
            </a:r>
            <a:r>
              <a:rPr lang="en-US" dirty="0" smtClean="0"/>
              <a:t>, 2019)</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4</a:t>
            </a:fld>
            <a:endParaRPr lang="en-US"/>
          </a:p>
        </p:txBody>
      </p:sp>
    </p:spTree>
    <p:extLst>
      <p:ext uri="{BB962C8B-B14F-4D97-AF65-F5344CB8AC3E}">
        <p14:creationId xmlns:p14="http://schemas.microsoft.com/office/powerpoint/2010/main" val="2747486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the years, different publications have been made about the LGBT community hence</a:t>
            </a:r>
            <a:r>
              <a:rPr lang="en-US" baseline="0" dirty="0" smtClean="0"/>
              <a:t> making these populations to be much respected (</a:t>
            </a:r>
            <a:r>
              <a:rPr lang="en-US" dirty="0" smtClean="0"/>
              <a:t>CNN  Website LBGT Rights Milestones Fast Facts, 2019).</a:t>
            </a:r>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5</a:t>
            </a:fld>
            <a:endParaRPr lang="en-US"/>
          </a:p>
        </p:txBody>
      </p:sp>
    </p:spTree>
    <p:extLst>
      <p:ext uri="{BB962C8B-B14F-4D97-AF65-F5344CB8AC3E}">
        <p14:creationId xmlns:p14="http://schemas.microsoft.com/office/powerpoint/2010/main" val="4220791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Many more people have continued to support</a:t>
            </a:r>
            <a:r>
              <a:rPr lang="en-US" baseline="0" dirty="0" smtClean="0"/>
              <a:t> LGBT couples to marry including the president </a:t>
            </a:r>
            <a:r>
              <a:rPr lang="en-US" baseline="0" dirty="0" smtClean="0"/>
              <a:t>(</a:t>
            </a:r>
            <a:r>
              <a:rPr lang="en-US" dirty="0" smtClean="0"/>
              <a:t>CNN  Website LBGT Rights Milestones Fast Facts, 2019).</a:t>
            </a:r>
          </a:p>
        </p:txBody>
      </p:sp>
      <p:sp>
        <p:nvSpPr>
          <p:cNvPr id="4" name="Slide Number Placeholder 3"/>
          <p:cNvSpPr>
            <a:spLocks noGrp="1"/>
          </p:cNvSpPr>
          <p:nvPr>
            <p:ph type="sldNum" sz="quarter" idx="10"/>
          </p:nvPr>
        </p:nvSpPr>
        <p:spPr/>
        <p:txBody>
          <a:bodyPr/>
          <a:lstStyle/>
          <a:p>
            <a:fld id="{50A04A69-B79D-400D-B1D6-F2070CC8D04B}" type="slidenum">
              <a:rPr lang="en-US" smtClean="0"/>
              <a:t>6</a:t>
            </a:fld>
            <a:endParaRPr lang="en-US"/>
          </a:p>
        </p:txBody>
      </p:sp>
    </p:spTree>
    <p:extLst>
      <p:ext uri="{BB962C8B-B14F-4D97-AF65-F5344CB8AC3E}">
        <p14:creationId xmlns:p14="http://schemas.microsoft.com/office/powerpoint/2010/main" val="1810996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Same sex marriage has gained more and more support from the public. As</a:t>
            </a:r>
            <a:r>
              <a:rPr lang="en-US" baseline="0" dirty="0" smtClean="0"/>
              <a:t> at 2019, approximately 73% of the US population was supporting legalization of Same sex marriage. The support of same sex marriage has grown over the years and is expected to grow further. </a:t>
            </a:r>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7</a:t>
            </a:fld>
            <a:endParaRPr lang="en-US"/>
          </a:p>
        </p:txBody>
      </p:sp>
    </p:spTree>
    <p:extLst>
      <p:ext uri="{BB962C8B-B14F-4D97-AF65-F5344CB8AC3E}">
        <p14:creationId xmlns:p14="http://schemas.microsoft.com/office/powerpoint/2010/main" val="354789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depicts that there are approximately 26 countries in support of Gay marriages. Other countries are still in negotiation to legalize gay marriage </a:t>
            </a:r>
            <a:r>
              <a:rPr lang="en-US" baseline="0" dirty="0" smtClean="0"/>
              <a:t>(</a:t>
            </a:r>
            <a:r>
              <a:rPr lang="en-US" dirty="0" err="1" smtClean="0"/>
              <a:t>Gerstmann</a:t>
            </a:r>
            <a:r>
              <a:rPr lang="en-US" dirty="0" smtClean="0"/>
              <a:t>, 2017)</a:t>
            </a:r>
            <a:r>
              <a:rPr lang="en-US" dirty="0" smtClean="0"/>
              <a:t>. </a:t>
            </a:r>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8</a:t>
            </a:fld>
            <a:endParaRPr lang="en-US"/>
          </a:p>
        </p:txBody>
      </p:sp>
    </p:spTree>
    <p:extLst>
      <p:ext uri="{BB962C8B-B14F-4D97-AF65-F5344CB8AC3E}">
        <p14:creationId xmlns:p14="http://schemas.microsoft.com/office/powerpoint/2010/main" val="1863593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a:t>
            </a:r>
            <a:r>
              <a:rPr lang="en-US" baseline="0" dirty="0" smtClean="0"/>
              <a:t> rulings have been made concerning same sex marriage over the years. Different individuals have went to court either challenging or supporting same sex marriage. Most of the rulings have been done with respect to the Unites States constitutional rules (</a:t>
            </a:r>
            <a:r>
              <a:rPr lang="en-US" dirty="0" smtClean="0"/>
              <a:t>Georgetown Law Library,</a:t>
            </a:r>
            <a:r>
              <a:rPr lang="en-US" baseline="0" dirty="0" smtClean="0"/>
              <a:t> </a:t>
            </a:r>
            <a:r>
              <a:rPr lang="en-US" dirty="0" smtClean="0"/>
              <a:t>2018).</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9</a:t>
            </a:fld>
            <a:endParaRPr lang="en-US"/>
          </a:p>
        </p:txBody>
      </p:sp>
    </p:spTree>
    <p:extLst>
      <p:ext uri="{BB962C8B-B14F-4D97-AF65-F5344CB8AC3E}">
        <p14:creationId xmlns:p14="http://schemas.microsoft.com/office/powerpoint/2010/main" val="3316044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14</a:t>
            </a:r>
            <a:r>
              <a:rPr lang="en-US" baseline="30000" dirty="0" smtClean="0"/>
              <a:t>th</a:t>
            </a:r>
            <a:r>
              <a:rPr lang="en-US" dirty="0" smtClean="0"/>
              <a:t> Amendment passed in</a:t>
            </a:r>
            <a:r>
              <a:rPr lang="en-US" baseline="0" dirty="0" smtClean="0"/>
              <a:t> 2015 granted same sex partners a constitutional right to marry. Since then, same-sex marriage has been respected just like other forms of marriage. </a:t>
            </a:r>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10</a:t>
            </a:fld>
            <a:endParaRPr lang="en-US"/>
          </a:p>
        </p:txBody>
      </p:sp>
    </p:spTree>
    <p:extLst>
      <p:ext uri="{BB962C8B-B14F-4D97-AF65-F5344CB8AC3E}">
        <p14:creationId xmlns:p14="http://schemas.microsoft.com/office/powerpoint/2010/main" val="2141665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the 14</a:t>
            </a:r>
            <a:r>
              <a:rPr lang="en-US" baseline="30000" dirty="0" smtClean="0"/>
              <a:t>th</a:t>
            </a:r>
            <a:r>
              <a:rPr lang="en-US" baseline="0" dirty="0" smtClean="0"/>
              <a:t> amendment was passed, same sex partners were very happy and for the first time many of them came to public and gave their opinions. All same sex partners felt recognized in all the 50 states.</a:t>
            </a:r>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11</a:t>
            </a:fld>
            <a:endParaRPr lang="en-US"/>
          </a:p>
        </p:txBody>
      </p:sp>
    </p:spTree>
    <p:extLst>
      <p:ext uri="{BB962C8B-B14F-4D97-AF65-F5344CB8AC3E}">
        <p14:creationId xmlns:p14="http://schemas.microsoft.com/office/powerpoint/2010/main" val="780079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the theory of power, those at the top usually have the authority and resources to influence most of the decisions. The theory of power supports the different court rulings that have ever been made about same sex marriage. Additionally, it is also this theory where the presidents opinion on same sex marriages gains a lot of influence (</a:t>
            </a:r>
            <a:r>
              <a:rPr lang="en-US" dirty="0" err="1" smtClean="0"/>
              <a:t>Stepnisky</a:t>
            </a:r>
            <a:r>
              <a:rPr lang="en-US" dirty="0" smtClean="0"/>
              <a:t>, 2018).</a:t>
            </a:r>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12</a:t>
            </a:fld>
            <a:endParaRPr lang="en-US"/>
          </a:p>
        </p:txBody>
      </p:sp>
    </p:spTree>
    <p:extLst>
      <p:ext uri="{BB962C8B-B14F-4D97-AF65-F5344CB8AC3E}">
        <p14:creationId xmlns:p14="http://schemas.microsoft.com/office/powerpoint/2010/main" val="1530052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These are the white evangelicals. They are the ones who believe that gay marriage is wrong </a:t>
            </a:r>
          </a:p>
          <a:p>
            <a:pPr fontAlgn="base"/>
            <a:r>
              <a:rPr lang="en-US" sz="1200" b="0" i="0" kern="1200" dirty="0" smtClean="0">
                <a:solidFill>
                  <a:schemeClr val="tx1"/>
                </a:solidFill>
                <a:effectLst/>
                <a:latin typeface="+mn-lt"/>
                <a:ea typeface="+mn-ea"/>
                <a:cs typeface="+mn-cs"/>
              </a:rPr>
              <a:t>The number of white evangelicals who are against same sex marriage has been high over the years but the number is slowly dropping as more people are embracing same sex marriage. In this question, the people who are against same sex marriage and are about 75% of their total number are the white evangelicals who believe that same sex marriage is wrong.</a:t>
            </a:r>
            <a:br>
              <a:rPr lang="en-US" sz="1200" b="0" i="0" kern="1200" dirty="0" smtClean="0">
                <a:solidFill>
                  <a:schemeClr val="tx1"/>
                </a:solidFill>
                <a:effectLst/>
                <a:latin typeface="+mn-lt"/>
                <a:ea typeface="+mn-ea"/>
                <a:cs typeface="+mn-cs"/>
              </a:rPr>
            </a:br>
            <a:endParaRPr lang="en-US" sz="1200" b="0" i="0" kern="1200" dirty="0" smtClean="0">
              <a:solidFill>
                <a:schemeClr val="tx1"/>
              </a:solidFill>
              <a:effectLst/>
              <a:latin typeface="+mn-lt"/>
              <a:ea typeface="+mn-ea"/>
              <a:cs typeface="+mn-cs"/>
            </a:endParaRPr>
          </a:p>
          <a:p>
            <a:pPr fontAlgn="base"/>
            <a:r>
              <a:rPr lang="en-US" sz="1200" b="0" i="0" kern="1200" dirty="0" smtClean="0">
                <a:solidFill>
                  <a:schemeClr val="tx1"/>
                </a:solidFill>
                <a:effectLst/>
                <a:latin typeface="+mn-lt"/>
                <a:ea typeface="+mn-ea"/>
                <a:cs typeface="+mn-cs"/>
              </a:rPr>
              <a:t>"The 2016 survey found 75 percent of white evangelicals saying homosexual sexual relations are always or nearly always wrong. That number is down from 82 percent in 1996 and 90 percent in 1987."(Pulliam Bailey, 2017)</a:t>
            </a:r>
          </a:p>
          <a:p>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13</a:t>
            </a:fld>
            <a:endParaRPr lang="en-US"/>
          </a:p>
        </p:txBody>
      </p:sp>
    </p:spTree>
    <p:extLst>
      <p:ext uri="{BB962C8B-B14F-4D97-AF65-F5344CB8AC3E}">
        <p14:creationId xmlns:p14="http://schemas.microsoft.com/office/powerpoint/2010/main" val="3953502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Gay marriage is a wide known divisive topic in the United. States. </a:t>
            </a:r>
            <a:r>
              <a:rPr lang="en-US" dirty="0" err="1" smtClean="0">
                <a:latin typeface="Times New Roman" panose="02020603050405020304" pitchFamily="18" charset="0"/>
                <a:cs typeface="Times New Roman" panose="02020603050405020304" pitchFamily="18" charset="0"/>
              </a:rPr>
              <a:t>Acorrding</a:t>
            </a:r>
            <a:r>
              <a:rPr lang="en-US" dirty="0" smtClean="0">
                <a:latin typeface="Times New Roman" panose="02020603050405020304" pitchFamily="18" charset="0"/>
                <a:cs typeface="Times New Roman" panose="02020603050405020304" pitchFamily="18" charset="0"/>
              </a:rPr>
              <a:t> to Gallup data, “most Americans opposed (61%) to giving legal recognition to same-sex marriages, while 35% are in favor of doing so (Kiefer,2003).” Furthermore, Gallup polling also showed a noticeable monitory of 40% that believed same-sex marriages would not have mush effect on the United Sates society. </a:t>
            </a:r>
          </a:p>
          <a:p>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14</a:t>
            </a:fld>
            <a:endParaRPr lang="en-US"/>
          </a:p>
        </p:txBody>
      </p:sp>
    </p:spTree>
    <p:extLst>
      <p:ext uri="{BB962C8B-B14F-4D97-AF65-F5344CB8AC3E}">
        <p14:creationId xmlns:p14="http://schemas.microsoft.com/office/powerpoint/2010/main" val="3079034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A04A69-B79D-400D-B1D6-F2070CC8D04B}" type="slidenum">
              <a:rPr lang="en-US" smtClean="0"/>
              <a:t>16</a:t>
            </a:fld>
            <a:endParaRPr lang="en-US"/>
          </a:p>
        </p:txBody>
      </p:sp>
    </p:spTree>
    <p:extLst>
      <p:ext uri="{BB962C8B-B14F-4D97-AF65-F5344CB8AC3E}">
        <p14:creationId xmlns:p14="http://schemas.microsoft.com/office/powerpoint/2010/main" val="1429137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54466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2693509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311085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5BE758-59C7-4D10-B68E-34236781F198}" type="datetimeFigureOut">
              <a:rPr lang="en-US" smtClean="0"/>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782092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5BE758-59C7-4D10-B68E-34236781F198}" type="datetimeFigureOut">
              <a:rPr lang="en-US" smtClean="0"/>
              <a:t>1/19/2020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3517072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612603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3269857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1309775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5BE758-59C7-4D10-B68E-34236781F198}" type="datetimeFigureOut">
              <a:rPr lang="en-US" smtClean="0"/>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803114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5BE758-59C7-4D10-B68E-34236781F198}" type="datetimeFigureOut">
              <a:rPr lang="en-US" smtClean="0"/>
              <a:t>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3887235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3181362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3C778-3F01-42E9-9209-C118313C7623}"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505289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417435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B5BE758-59C7-4D10-B68E-34236781F198}" type="datetimeFigureOut">
              <a:rPr lang="en-US" smtClean="0"/>
              <a:t>1/19/2020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4211517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B5BE758-59C7-4D10-B68E-34236781F198}" type="datetimeFigureOut">
              <a:rPr lang="en-US" smtClean="0"/>
              <a:t>1/19/2020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3345627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179568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5BE758-59C7-4D10-B68E-34236781F198}" type="datetimeFigureOut">
              <a:rPr lang="en-US" smtClean="0"/>
              <a:t>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53C778-3F01-42E9-9209-C118313C7623}" type="slidenum">
              <a:rPr lang="en-US" smtClean="0"/>
              <a:t>‹#›</a:t>
            </a:fld>
            <a:endParaRPr lang="en-US"/>
          </a:p>
        </p:txBody>
      </p:sp>
    </p:spTree>
    <p:extLst>
      <p:ext uri="{BB962C8B-B14F-4D97-AF65-F5344CB8AC3E}">
        <p14:creationId xmlns:p14="http://schemas.microsoft.com/office/powerpoint/2010/main" val="699644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B5BE758-59C7-4D10-B68E-34236781F198}" type="datetimeFigureOut">
              <a:rPr lang="en-US" smtClean="0"/>
              <a:t>1/19/2020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053C778-3F01-42E9-9209-C118313C7623}" type="slidenum">
              <a:rPr lang="en-US" smtClean="0"/>
              <a:t>‹#›</a:t>
            </a:fld>
            <a:endParaRPr lang="en-US"/>
          </a:p>
        </p:txBody>
      </p:sp>
    </p:spTree>
    <p:extLst>
      <p:ext uri="{BB962C8B-B14F-4D97-AF65-F5344CB8AC3E}">
        <p14:creationId xmlns:p14="http://schemas.microsoft.com/office/powerpoint/2010/main" val="251984582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news.gallup.com/poll/9670/how-would-samesex-marriages-affect-society.aspx" TargetMode="External"/><Relationship Id="rId2" Type="http://schemas.openxmlformats.org/officeDocument/2006/relationships/hyperlink" Target="https://www.washingtonpost.com/news/acts-of-faith/wp/2017/06/27/there-is-now-a-dramatic-generational-divide-over-white-evangelical-attitudes-on-gay-marriage/?utm_term=.bee788040973" TargetMode="External"/><Relationship Id="rId1" Type="http://schemas.openxmlformats.org/officeDocument/2006/relationships/slideLayout" Target="../slideLayouts/slideLayout2.xml"/><Relationship Id="rId4" Type="http://schemas.openxmlformats.org/officeDocument/2006/relationships/hyperlink" Target="https://heavy.com/news/2015/06/scotus-gay-marriage-ruling-legalized-legalization-14th-amendment-history-facts-lgbt-rights-nyc-new-york-pride-weekend"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guides.ll.georgetown.edu/c.php?g=592919&amp;p=41822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Framing an Issue from the Sociological Perspective</a:t>
            </a:r>
            <a:br>
              <a:rPr lang="en-US" dirty="0" smtClean="0"/>
            </a:br>
            <a:r>
              <a:rPr lang="en-US" dirty="0" smtClean="0"/>
              <a:t>Same Sex Marriage</a:t>
            </a:r>
            <a:endParaRPr lang="en-US" dirty="0"/>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882686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838200" y="1825625"/>
            <a:ext cx="6297706" cy="4351338"/>
          </a:xfrm>
        </p:spPr>
        <p:txBody>
          <a:bodyPr/>
          <a:lstStyle/>
          <a:p>
            <a:r>
              <a:rPr lang="en-US" dirty="0" smtClean="0"/>
              <a:t>Same sex marriage is defined as marriage between same sex individuals.</a:t>
            </a:r>
          </a:p>
          <a:p>
            <a:r>
              <a:rPr lang="en-US" dirty="0" smtClean="0"/>
              <a:t>Gay marriage is the common form of same sex marriage.</a:t>
            </a:r>
          </a:p>
          <a:p>
            <a:r>
              <a:rPr lang="en-US" dirty="0" smtClean="0"/>
              <a:t>2019 polls indicate that 73% Americans support same sex marriage while 0nly 26% oppose it.</a:t>
            </a:r>
          </a:p>
          <a:p>
            <a:r>
              <a:rPr lang="en-US" dirty="0" smtClean="0"/>
              <a:t>Same sex marriage is still illegal in some countries </a:t>
            </a:r>
            <a:r>
              <a:rPr lang="en-US" baseline="0" dirty="0" smtClean="0"/>
              <a:t>(</a:t>
            </a:r>
            <a:r>
              <a:rPr lang="en-US" dirty="0" err="1" smtClean="0"/>
              <a:t>Gerstmann</a:t>
            </a:r>
            <a:r>
              <a:rPr lang="en-US" dirty="0" smtClean="0"/>
              <a:t>, 2017)</a:t>
            </a:r>
            <a:r>
              <a:rPr lang="en-US" dirty="0" smtClean="0"/>
              <a:t>.</a:t>
            </a:r>
          </a:p>
        </p:txBody>
      </p:sp>
      <p:pic>
        <p:nvPicPr>
          <p:cNvPr id="4" name="Picture 3"/>
          <p:cNvPicPr>
            <a:picLocks noChangeAspect="1"/>
          </p:cNvPicPr>
          <p:nvPr/>
        </p:nvPicPr>
        <p:blipFill>
          <a:blip r:embed="rId3"/>
          <a:stretch>
            <a:fillRect/>
          </a:stretch>
        </p:blipFill>
        <p:spPr>
          <a:xfrm>
            <a:off x="7135906" y="1825625"/>
            <a:ext cx="4410635" cy="4351338"/>
          </a:xfrm>
          <a:prstGeom prst="rect">
            <a:avLst/>
          </a:prstGeom>
        </p:spPr>
      </p:pic>
    </p:spTree>
    <p:extLst>
      <p:ext uri="{BB962C8B-B14F-4D97-AF65-F5344CB8AC3E}">
        <p14:creationId xmlns:p14="http://schemas.microsoft.com/office/powerpoint/2010/main" val="2358249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Lesbian, gay, bisexual, transgender (LGBT) Movement</a:t>
            </a:r>
            <a:endParaRPr lang="en-US" dirty="0"/>
          </a:p>
        </p:txBody>
      </p:sp>
      <p:sp>
        <p:nvSpPr>
          <p:cNvPr id="3" name="Content Placeholder 2"/>
          <p:cNvSpPr>
            <a:spLocks noGrp="1"/>
          </p:cNvSpPr>
          <p:nvPr>
            <p:ph idx="1"/>
          </p:nvPr>
        </p:nvSpPr>
        <p:spPr>
          <a:xfrm>
            <a:off x="838200" y="1825625"/>
            <a:ext cx="6943165" cy="4351338"/>
          </a:xfrm>
        </p:spPr>
        <p:txBody>
          <a:bodyPr/>
          <a:lstStyle/>
          <a:p>
            <a:r>
              <a:rPr lang="en-US" dirty="0" smtClean="0"/>
              <a:t>LGBT movement usually stand out for the rights of all </a:t>
            </a:r>
            <a:r>
              <a:rPr lang="en-US" dirty="0" smtClean="0"/>
              <a:t>Lesbians, gays, bisexual, transgender humans as well as standing for same-sex marriages.</a:t>
            </a:r>
          </a:p>
          <a:p>
            <a:r>
              <a:rPr lang="en-US" dirty="0" smtClean="0"/>
              <a:t>The movement objective is acceptance and equality for the LGBT community.</a:t>
            </a:r>
          </a:p>
          <a:p>
            <a:r>
              <a:rPr lang="en-US" dirty="0" smtClean="0"/>
              <a:t>LGBT movements support their legalized rights.</a:t>
            </a:r>
          </a:p>
          <a:p>
            <a:r>
              <a:rPr lang="en-US" dirty="0" smtClean="0"/>
              <a:t>LGBT movements started in early 19</a:t>
            </a:r>
            <a:r>
              <a:rPr lang="en-US" baseline="30000" dirty="0" smtClean="0"/>
              <a:t>th</a:t>
            </a:r>
            <a:r>
              <a:rPr lang="en-US" dirty="0" smtClean="0"/>
              <a:t> Century </a:t>
            </a:r>
            <a:r>
              <a:rPr lang="en-US" baseline="0" dirty="0" smtClean="0"/>
              <a:t>(</a:t>
            </a:r>
            <a:r>
              <a:rPr lang="en-US" dirty="0" err="1" smtClean="0"/>
              <a:t>Poggione</a:t>
            </a:r>
            <a:r>
              <a:rPr lang="en-US" dirty="0" smtClean="0"/>
              <a:t>, 2019)</a:t>
            </a:r>
            <a:r>
              <a:rPr lang="en-US" dirty="0" smtClean="0"/>
              <a:t>.</a:t>
            </a:r>
            <a:endParaRPr lang="en-US" dirty="0"/>
          </a:p>
        </p:txBody>
      </p:sp>
      <p:pic>
        <p:nvPicPr>
          <p:cNvPr id="4" name="Picture 3"/>
          <p:cNvPicPr>
            <a:picLocks noChangeAspect="1"/>
          </p:cNvPicPr>
          <p:nvPr/>
        </p:nvPicPr>
        <p:blipFill>
          <a:blip r:embed="rId3"/>
          <a:stretch>
            <a:fillRect/>
          </a:stretch>
        </p:blipFill>
        <p:spPr>
          <a:xfrm>
            <a:off x="7781365" y="1690688"/>
            <a:ext cx="3572435" cy="4486275"/>
          </a:xfrm>
          <a:prstGeom prst="rect">
            <a:avLst/>
          </a:prstGeom>
        </p:spPr>
      </p:pic>
    </p:spTree>
    <p:extLst>
      <p:ext uri="{BB962C8B-B14F-4D97-AF65-F5344CB8AC3E}">
        <p14:creationId xmlns:p14="http://schemas.microsoft.com/office/powerpoint/2010/main" val="2839174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LGBT Rights Timeline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1924- The first documented gay rights organization was founded in Chicago by Henry Gerber “The Society for Human Rights”</a:t>
            </a:r>
          </a:p>
          <a:p>
            <a:r>
              <a:rPr lang="en-US" dirty="0" smtClean="0"/>
              <a:t>1950 - The </a:t>
            </a:r>
            <a:r>
              <a:rPr lang="en-US" dirty="0" err="1" smtClean="0"/>
              <a:t>Mattachine</a:t>
            </a:r>
            <a:r>
              <a:rPr lang="en-US" dirty="0" smtClean="0"/>
              <a:t> Society was founded by activist Harry Hay. This is one of the first sustained gay rights groups in the U.S.. They focus on social acceptance and other types of support for homosexuals.</a:t>
            </a:r>
          </a:p>
          <a:p>
            <a:r>
              <a:rPr lang="en-US" dirty="0" smtClean="0"/>
              <a:t>April 1952 - The American Psychiatric Association's diagnostic manual lists homosexuality as a sociopathic personality disturbance.</a:t>
            </a:r>
          </a:p>
          <a:p>
            <a:r>
              <a:rPr lang="en-US" dirty="0" smtClean="0"/>
              <a:t>April 27, 1953 - President Dwight D. Eisenhower signs an executive order that bans homosexuals from working for the federal government, saying they are a security risk.</a:t>
            </a:r>
          </a:p>
          <a:p>
            <a:endParaRPr lang="en-US" dirty="0" smtClean="0"/>
          </a:p>
          <a:p>
            <a:r>
              <a:rPr lang="en-US" dirty="0" smtClean="0"/>
              <a:t>June 28, 1969 - Police raid the Stonewall Inn in New York  City. Protests and demonstrations begin, and it later becomes known as the impetus for the gay civil rights movement in the United States </a:t>
            </a:r>
            <a:r>
              <a:rPr lang="en-US" baseline="0" dirty="0" smtClean="0"/>
              <a:t>(</a:t>
            </a:r>
            <a:r>
              <a:rPr lang="en-US" dirty="0" err="1" smtClean="0"/>
              <a:t>Poggione</a:t>
            </a:r>
            <a:r>
              <a:rPr lang="en-US" dirty="0" smtClean="0"/>
              <a:t>, 2019)</a:t>
            </a:r>
            <a:r>
              <a:rPr lang="en-US" baseline="0" dirty="0" smtClean="0"/>
              <a:t>. </a:t>
            </a:r>
            <a:endParaRPr lang="en-US" dirty="0" smtClean="0"/>
          </a:p>
        </p:txBody>
      </p:sp>
    </p:spTree>
    <p:extLst>
      <p:ext uri="{BB962C8B-B14F-4D97-AF65-F5344CB8AC3E}">
        <p14:creationId xmlns:p14="http://schemas.microsoft.com/office/powerpoint/2010/main" val="2513940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LGBT Rights Timeline Cont’d</a:t>
            </a:r>
            <a:endParaRPr lang="en-US" dirty="0"/>
          </a:p>
        </p:txBody>
      </p:sp>
      <p:sp>
        <p:nvSpPr>
          <p:cNvPr id="3" name="Content Placeholder 2"/>
          <p:cNvSpPr>
            <a:spLocks noGrp="1"/>
          </p:cNvSpPr>
          <p:nvPr>
            <p:ph idx="1"/>
          </p:nvPr>
        </p:nvSpPr>
        <p:spPr/>
        <p:txBody>
          <a:bodyPr>
            <a:normAutofit lnSpcReduction="10000"/>
          </a:bodyPr>
          <a:lstStyle/>
          <a:p>
            <a:r>
              <a:rPr lang="en-US" dirty="0" smtClean="0"/>
              <a:t>In 1969 - The oldest continuing LGBT publication that began as a newsletter published by the activist group Personal Rights in Defense and Education (PRIDE) the "Los Angeles Advocate," founded in 1967, is renamed "The Advocate.</a:t>
            </a:r>
          </a:p>
          <a:p>
            <a:r>
              <a:rPr lang="en-US" dirty="0" smtClean="0"/>
              <a:t>On June 28, 1970 - Community members in New York City marched through the local streets to recognize the one-year anniversary of the Stonewall riots. The event was named Christopher Street Liberation Day. The event is now considered the first gay pride parade.</a:t>
            </a:r>
          </a:p>
          <a:p>
            <a:r>
              <a:rPr lang="en-US" dirty="0" smtClean="0"/>
              <a:t>On December 15, 1973 - By a vote of 5,854 to 3,810, the American Psychiatric Association removes homosexuality from its list of mental disorders in the DSM-II Diagnostic and Statistical Manual of Mental Disorders </a:t>
            </a:r>
            <a:r>
              <a:rPr lang="en-US" baseline="0" dirty="0" smtClean="0"/>
              <a:t>(</a:t>
            </a:r>
            <a:r>
              <a:rPr lang="en-US" dirty="0" smtClean="0"/>
              <a:t>CNN  Website LBGT Rights Milestones Fast Facts, 2019).</a:t>
            </a:r>
          </a:p>
        </p:txBody>
      </p:sp>
    </p:spTree>
    <p:extLst>
      <p:ext uri="{BB962C8B-B14F-4D97-AF65-F5344CB8AC3E}">
        <p14:creationId xmlns:p14="http://schemas.microsoft.com/office/powerpoint/2010/main" val="3830176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LGBT Rights Timeline Cont’d</a:t>
            </a:r>
            <a:endParaRPr lang="en-US" dirty="0"/>
          </a:p>
        </p:txBody>
      </p:sp>
      <p:sp>
        <p:nvSpPr>
          <p:cNvPr id="3" name="Content Placeholder 2"/>
          <p:cNvSpPr>
            <a:spLocks noGrp="1"/>
          </p:cNvSpPr>
          <p:nvPr>
            <p:ph idx="1"/>
          </p:nvPr>
        </p:nvSpPr>
        <p:spPr/>
        <p:txBody>
          <a:bodyPr/>
          <a:lstStyle/>
          <a:p>
            <a:r>
              <a:rPr lang="en-US" dirty="0" smtClean="0"/>
              <a:t>October 14, 1979 - The first National March on Washington for Lesbian and Gay Rights took place. The March drew  an estimated 75,000 to 125,000 individuals marching for LGBT rights.</a:t>
            </a:r>
          </a:p>
          <a:p>
            <a:r>
              <a:rPr lang="en-US" dirty="0" smtClean="0"/>
              <a:t>March 2, 1982 - Wisconsin becomes the first state to outlaw discrimination based on sexual orientation</a:t>
            </a:r>
          </a:p>
          <a:p>
            <a:r>
              <a:rPr lang="en-US" dirty="0" smtClean="0"/>
              <a:t>May 9, 2012 - In an ABC interview, Obama becomes the first sitting US president to publicly support the freedom for LGBT couples to marry </a:t>
            </a:r>
            <a:r>
              <a:rPr lang="en-US" baseline="0" dirty="0" smtClean="0"/>
              <a:t>(</a:t>
            </a:r>
            <a:r>
              <a:rPr lang="en-US" dirty="0" smtClean="0"/>
              <a:t>CNN  Website LBGT Rights Milestones Fast Facts, 2019).</a:t>
            </a:r>
            <a:endParaRPr lang="en-US" dirty="0" smtClean="0"/>
          </a:p>
          <a:p>
            <a:endParaRPr lang="en-US" dirty="0"/>
          </a:p>
        </p:txBody>
      </p:sp>
    </p:spTree>
    <p:extLst>
      <p:ext uri="{BB962C8B-B14F-4D97-AF65-F5344CB8AC3E}">
        <p14:creationId xmlns:p14="http://schemas.microsoft.com/office/powerpoint/2010/main" val="1900383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Support for same sex marriage grows</a:t>
            </a:r>
            <a:endParaRPr lang="en-US" dirty="0"/>
          </a:p>
        </p:txBody>
      </p:sp>
      <p:pic>
        <p:nvPicPr>
          <p:cNvPr id="4" name="Content Placeholder 3"/>
          <p:cNvPicPr>
            <a:picLocks noGrp="1" noChangeAspect="1"/>
          </p:cNvPicPr>
          <p:nvPr>
            <p:ph idx="1"/>
          </p:nvPr>
        </p:nvPicPr>
        <p:blipFill>
          <a:blip r:embed="rId3"/>
          <a:stretch>
            <a:fillRect/>
          </a:stretch>
        </p:blipFill>
        <p:spPr>
          <a:xfrm>
            <a:off x="1862138" y="2216944"/>
            <a:ext cx="7429500" cy="3867150"/>
          </a:xfrm>
          <a:prstGeom prst="rect">
            <a:avLst/>
          </a:prstGeom>
        </p:spPr>
      </p:pic>
    </p:spTree>
    <p:extLst>
      <p:ext uri="{BB962C8B-B14F-4D97-AF65-F5344CB8AC3E}">
        <p14:creationId xmlns:p14="http://schemas.microsoft.com/office/powerpoint/2010/main" val="2695529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of </a:t>
            </a:r>
            <a:r>
              <a:rPr lang="en-US" dirty="0" smtClean="0"/>
              <a:t>Gay Marriages around the world</a:t>
            </a:r>
            <a:endParaRPr lang="en-US" dirty="0"/>
          </a:p>
        </p:txBody>
      </p:sp>
      <p:pic>
        <p:nvPicPr>
          <p:cNvPr id="5" name="Content Placeholder 4">
            <a:extLst>
              <a:ext uri="{FF2B5EF4-FFF2-40B4-BE49-F238E27FC236}">
                <a16:creationId xmlns:a16="http://schemas.microsoft.com/office/drawing/2014/main" xmlns="" id="{3E030ABF-2E22-4D4B-B6A2-2F0027187C85}"/>
              </a:ext>
            </a:extLst>
          </p:cNvPr>
          <p:cNvPicPr>
            <a:picLocks noGrp="1" noChangeAspect="1"/>
          </p:cNvPicPr>
          <p:nvPr>
            <p:ph idx="1"/>
          </p:nvPr>
        </p:nvPicPr>
        <p:blipFill>
          <a:blip r:embed="rId3"/>
          <a:stretch>
            <a:fillRect/>
          </a:stretch>
        </p:blipFill>
        <p:spPr>
          <a:xfrm>
            <a:off x="1309816" y="1901031"/>
            <a:ext cx="9218141" cy="4200525"/>
          </a:xfrm>
          <a:prstGeom prst="rect">
            <a:avLst/>
          </a:prstGeom>
        </p:spPr>
      </p:pic>
    </p:spTree>
    <p:extLst>
      <p:ext uri="{BB962C8B-B14F-4D97-AF65-F5344CB8AC3E}">
        <p14:creationId xmlns:p14="http://schemas.microsoft.com/office/powerpoint/2010/main" val="2922416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Same Sex Marriage</a:t>
            </a:r>
            <a:endParaRPr lang="en-US" dirty="0"/>
          </a:p>
        </p:txBody>
      </p:sp>
      <p:sp>
        <p:nvSpPr>
          <p:cNvPr id="3" name="Content Placeholder 2"/>
          <p:cNvSpPr>
            <a:spLocks noGrp="1"/>
          </p:cNvSpPr>
          <p:nvPr>
            <p:ph idx="1"/>
          </p:nvPr>
        </p:nvSpPr>
        <p:spPr/>
        <p:txBody>
          <a:bodyPr>
            <a:normAutofit fontScale="85000" lnSpcReduction="10000"/>
          </a:bodyPr>
          <a:lstStyle/>
          <a:p>
            <a:pPr marL="342900" indent="-342900"/>
            <a:r>
              <a:rPr lang="en-US" dirty="0" smtClean="0"/>
              <a:t>1970 – A same sex couple applies for a marriage license in Minnesota. They are denied because that are of the same sex. Their case is taken to the Supreme Court.</a:t>
            </a:r>
          </a:p>
          <a:p>
            <a:pPr marL="342900" indent="-342900"/>
            <a:r>
              <a:rPr lang="en-US" dirty="0" smtClean="0"/>
              <a:t>1976 – A non-church sanctioned same sex wedding takes place.</a:t>
            </a:r>
          </a:p>
          <a:p>
            <a:pPr marL="342900" indent="-342900"/>
            <a:r>
              <a:rPr lang="en-US" dirty="0" smtClean="0"/>
              <a:t>1984 – Berkeley, CA. passes the nations first domestic partnership law.</a:t>
            </a:r>
          </a:p>
          <a:p>
            <a:pPr marL="342900" indent="-342900"/>
            <a:r>
              <a:rPr lang="en-US" dirty="0" smtClean="0"/>
              <a:t>1989 – Court rulings define same sex couples as families in NY. and CA.</a:t>
            </a:r>
          </a:p>
          <a:p>
            <a:pPr marL="342900" indent="-342900"/>
            <a:r>
              <a:rPr lang="en-US" dirty="0" smtClean="0"/>
              <a:t>1993 – Hawaii legislators passed an amendment to ban same sex marriage.</a:t>
            </a:r>
          </a:p>
          <a:p>
            <a:pPr marL="342900" indent="-342900"/>
            <a:r>
              <a:rPr lang="en-US" dirty="0" smtClean="0"/>
              <a:t>2005  - State judge in New York calls the state ban on same sex marriage illegal.</a:t>
            </a:r>
          </a:p>
          <a:p>
            <a:pPr marL="342900" indent="-342900"/>
            <a:r>
              <a:rPr lang="en-US" dirty="0" smtClean="0"/>
              <a:t>2008 – California Supreme Court overturns ban on same sex marriage.</a:t>
            </a:r>
          </a:p>
          <a:p>
            <a:pPr marL="342900" indent="-342900"/>
            <a:r>
              <a:rPr lang="en-US" dirty="0" smtClean="0"/>
              <a:t>2011 – President Obama declares DOMA unconstitutional. New York legalizes same sex marriage.</a:t>
            </a:r>
          </a:p>
          <a:p>
            <a:pPr marL="342900" indent="-342900"/>
            <a:r>
              <a:rPr lang="en-US" dirty="0" smtClean="0"/>
              <a:t>2015 – The U.S. Supreme Court makes same sex marriage legal in all 50 states </a:t>
            </a:r>
            <a:r>
              <a:rPr lang="en-US" baseline="0" dirty="0" smtClean="0"/>
              <a:t>(</a:t>
            </a:r>
            <a:r>
              <a:rPr lang="en-US" dirty="0" smtClean="0"/>
              <a:t>Georgetown Law Library,</a:t>
            </a:r>
            <a:r>
              <a:rPr lang="en-US" baseline="0" dirty="0" smtClean="0"/>
              <a:t> </a:t>
            </a:r>
            <a:r>
              <a:rPr lang="en-US" dirty="0" smtClean="0"/>
              <a:t>2018).</a:t>
            </a:r>
            <a:r>
              <a:rPr lang="en-US" baseline="0" dirty="0" smtClean="0"/>
              <a:t> </a:t>
            </a:r>
            <a:endParaRPr lang="en-US" dirty="0" smtClean="0"/>
          </a:p>
        </p:txBody>
      </p:sp>
    </p:spTree>
    <p:extLst>
      <p:ext uri="{BB962C8B-B14F-4D97-AF65-F5344CB8AC3E}">
        <p14:creationId xmlns:p14="http://schemas.microsoft.com/office/powerpoint/2010/main" val="1117538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Same sex marriage and the 14</a:t>
            </a:r>
            <a:r>
              <a:rPr lang="en-US" baseline="30000" dirty="0" smtClean="0"/>
              <a:t>th</a:t>
            </a:r>
            <a:r>
              <a:rPr lang="en-US" dirty="0" smtClean="0"/>
              <a:t> Amendment</a:t>
            </a:r>
            <a:endParaRPr lang="en-US" dirty="0"/>
          </a:p>
        </p:txBody>
      </p:sp>
      <p:sp>
        <p:nvSpPr>
          <p:cNvPr id="3" name="Content Placeholder 2"/>
          <p:cNvSpPr>
            <a:spLocks noGrp="1"/>
          </p:cNvSpPr>
          <p:nvPr>
            <p:ph idx="1"/>
          </p:nvPr>
        </p:nvSpPr>
        <p:spPr/>
        <p:txBody>
          <a:bodyPr>
            <a:normAutofit/>
          </a:bodyPr>
          <a:lstStyle/>
          <a:p>
            <a:r>
              <a:rPr lang="en-US" dirty="0" smtClean="0"/>
              <a:t> In June 2015 the United States Supreme Court based on the 14th Amendment passed a ruling granting the constitutional right to marry to same sex couples. This was a 5-4 decision in </a:t>
            </a:r>
            <a:r>
              <a:rPr lang="en-US" dirty="0" err="1" smtClean="0"/>
              <a:t>Obergefell</a:t>
            </a:r>
            <a:r>
              <a:rPr lang="en-US" dirty="0" smtClean="0"/>
              <a:t> v. Hodges, legalizing same sex marriage throughout the country, meaning that all 50 states must allow same sex marriage.</a:t>
            </a:r>
          </a:p>
          <a:p>
            <a:r>
              <a:rPr lang="en-US" dirty="0" smtClean="0"/>
              <a:t>S.J. Prince stated in his article “What does the 14th Amendment say about gay marriage”, “Even though the 14th Amendment was created in the 19th century and doesn’t directly address the question of sexual orientation and right to marry, the Supreme Court pulled its ruling from the 14th Amendment allows everyone to enjoy the privileges of American citizenship—including marriage—without legislated discrimination against their orientation.” Prince(2015)</a:t>
            </a:r>
          </a:p>
        </p:txBody>
      </p:sp>
    </p:spTree>
    <p:extLst>
      <p:ext uri="{BB962C8B-B14F-4D97-AF65-F5344CB8AC3E}">
        <p14:creationId xmlns:p14="http://schemas.microsoft.com/office/powerpoint/2010/main" val="2359208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Same sex marriage and the 14</a:t>
            </a:r>
            <a:r>
              <a:rPr lang="en-US" baseline="30000" dirty="0" smtClean="0"/>
              <a:t>th</a:t>
            </a:r>
            <a:r>
              <a:rPr lang="en-US" dirty="0" smtClean="0"/>
              <a:t> Amendment Cont’d</a:t>
            </a:r>
            <a:endParaRPr lang="en-US" dirty="0"/>
          </a:p>
        </p:txBody>
      </p:sp>
      <p:pic>
        <p:nvPicPr>
          <p:cNvPr id="1026" name="Picture 2" descr="Image result for Same sex marriage and the 14th Amendmen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85103" y="1950244"/>
            <a:ext cx="9366421" cy="4450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53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Sociological Theory </a:t>
            </a:r>
            <a:endParaRPr lang="en-US" dirty="0"/>
          </a:p>
        </p:txBody>
      </p:sp>
      <p:sp>
        <p:nvSpPr>
          <p:cNvPr id="3" name="Content Placeholder 2"/>
          <p:cNvSpPr>
            <a:spLocks noGrp="1"/>
          </p:cNvSpPr>
          <p:nvPr>
            <p:ph idx="1"/>
          </p:nvPr>
        </p:nvSpPr>
        <p:spPr/>
        <p:txBody>
          <a:bodyPr>
            <a:normAutofit fontScale="85000" lnSpcReduction="20000"/>
          </a:bodyPr>
          <a:lstStyle/>
          <a:p>
            <a:pPr marL="285750" indent="-285750"/>
            <a:r>
              <a:rPr lang="en-US" dirty="0"/>
              <a:t>Theory of Power – Based on this theory power rests at the top i.e. presidents, police, Supreme Court. They have all the authority, the resources, and influence. </a:t>
            </a:r>
          </a:p>
          <a:p>
            <a:pPr marL="285750" indent="-285750"/>
            <a:r>
              <a:rPr lang="en-US" dirty="0"/>
              <a:t>The concept of the “pillars of support” where the general population’s willingness to accept the legitimacy of a regime and comply with their mandates – This is found both inside and outside of the government. The media, churches, educational system, the courts, and many more areas.</a:t>
            </a:r>
          </a:p>
          <a:p>
            <a:pPr marL="285750" indent="-285750"/>
            <a:r>
              <a:rPr lang="en-US" dirty="0"/>
              <a:t>This is evident as presidents, courts, and churches/religions have pressed their opinions on what should or should not happen with laws regarding same sex </a:t>
            </a:r>
            <a:r>
              <a:rPr lang="en-US" dirty="0" smtClean="0"/>
              <a:t>marriage </a:t>
            </a:r>
            <a:r>
              <a:rPr lang="en-US" baseline="0" dirty="0" smtClean="0"/>
              <a:t>(</a:t>
            </a:r>
            <a:r>
              <a:rPr lang="en-US" dirty="0" err="1" smtClean="0"/>
              <a:t>Stepnisky</a:t>
            </a:r>
            <a:r>
              <a:rPr lang="en-US" dirty="0" smtClean="0"/>
              <a:t>, 2018)</a:t>
            </a:r>
            <a:r>
              <a:rPr lang="en-US" dirty="0" smtClean="0"/>
              <a:t>. </a:t>
            </a:r>
            <a:endParaRPr lang="en-US" dirty="0"/>
          </a:p>
          <a:p>
            <a:pPr marL="285750" indent="-285750"/>
            <a:endParaRPr lang="en-US" dirty="0"/>
          </a:p>
          <a:p>
            <a:pPr marL="0" indent="0">
              <a:buNone/>
            </a:pPr>
            <a:r>
              <a:rPr lang="en-US" dirty="0"/>
              <a:t>Examples: </a:t>
            </a:r>
          </a:p>
          <a:p>
            <a:r>
              <a:rPr lang="en-US" dirty="0" smtClean="0">
                <a:cs typeface="Arial" panose="020B0604020202020204" pitchFamily="34" charset="0"/>
              </a:rPr>
              <a:t>Supreme </a:t>
            </a:r>
            <a:r>
              <a:rPr lang="en-US" dirty="0">
                <a:cs typeface="Arial" panose="020B0604020202020204" pitchFamily="34" charset="0"/>
              </a:rPr>
              <a:t>Court orders states to recognize same sex marriage</a:t>
            </a:r>
          </a:p>
          <a:p>
            <a:r>
              <a:rPr lang="en-US" dirty="0">
                <a:cs typeface="Arial" panose="020B0604020202020204" pitchFamily="34" charset="0"/>
              </a:rPr>
              <a:t>Religious Views  stating that same sex marriage is a sin and that marriage is between a man and woman</a:t>
            </a:r>
          </a:p>
          <a:p>
            <a:r>
              <a:rPr lang="en-US" dirty="0">
                <a:cs typeface="Arial" panose="020B0604020202020204" pitchFamily="34" charset="0"/>
              </a:rPr>
              <a:t>President Obama endorsed same sex marriage in 2012 </a:t>
            </a:r>
          </a:p>
          <a:p>
            <a:endParaRPr lang="en-US" dirty="0" smtClean="0">
              <a:solidFill>
                <a:schemeClr val="tx1"/>
              </a:solidFill>
              <a:latin typeface="Arial" panose="020B0604020202020204" pitchFamily="34" charset="0"/>
              <a:cs typeface="Arial" panose="020B0604020202020204" pitchFamily="34" charset="0"/>
            </a:endParaRPr>
          </a:p>
          <a:p>
            <a:endParaRPr lang="en-US" dirty="0" smtClean="0">
              <a:solidFill>
                <a:schemeClr val="tx1"/>
              </a:solidFill>
              <a:latin typeface="Arial" panose="020B0604020202020204" pitchFamily="34" charset="0"/>
              <a:cs typeface="Arial" panose="020B0604020202020204" pitchFamily="34" charset="0"/>
            </a:endParaRPr>
          </a:p>
          <a:p>
            <a:endParaRPr lang="en-US" dirty="0" smtClean="0"/>
          </a:p>
          <a:p>
            <a:endParaRPr lang="en-US" dirty="0"/>
          </a:p>
        </p:txBody>
      </p:sp>
    </p:spTree>
    <p:extLst>
      <p:ext uri="{BB962C8B-B14F-4D97-AF65-F5344CB8AC3E}">
        <p14:creationId xmlns:p14="http://schemas.microsoft.com/office/powerpoint/2010/main" val="3474754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838200" y="1825625"/>
            <a:ext cx="4773706" cy="4351338"/>
          </a:xfrm>
        </p:spPr>
        <p:txBody>
          <a:bodyPr/>
          <a:lstStyle/>
          <a:p>
            <a:r>
              <a:rPr lang="en-US" dirty="0" smtClean="0"/>
              <a:t>"I heard 75 percent of people are against gay marriage. Who are they?"</a:t>
            </a:r>
            <a:endParaRPr lang="en-US" dirty="0"/>
          </a:p>
        </p:txBody>
      </p:sp>
      <p:pic>
        <p:nvPicPr>
          <p:cNvPr id="4" name="Picture 3"/>
          <p:cNvPicPr>
            <a:picLocks noChangeAspect="1"/>
          </p:cNvPicPr>
          <p:nvPr/>
        </p:nvPicPr>
        <p:blipFill>
          <a:blip r:embed="rId3"/>
          <a:stretch>
            <a:fillRect/>
          </a:stretch>
        </p:blipFill>
        <p:spPr>
          <a:xfrm>
            <a:off x="5611906" y="1825625"/>
            <a:ext cx="5876925" cy="4162799"/>
          </a:xfrm>
          <a:prstGeom prst="rect">
            <a:avLst/>
          </a:prstGeom>
        </p:spPr>
      </p:pic>
    </p:spTree>
    <p:extLst>
      <p:ext uri="{BB962C8B-B14F-4D97-AF65-F5344CB8AC3E}">
        <p14:creationId xmlns:p14="http://schemas.microsoft.com/office/powerpoint/2010/main" val="3740208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r>
              <a:rPr lang="en-US" dirty="0" smtClean="0"/>
              <a:t>Cont’d</a:t>
            </a:r>
            <a:endParaRPr lang="en-US" dirty="0"/>
          </a:p>
        </p:txBody>
      </p:sp>
      <p:sp>
        <p:nvSpPr>
          <p:cNvPr id="3" name="Content Placeholder 2"/>
          <p:cNvSpPr>
            <a:spLocks noGrp="1"/>
          </p:cNvSpPr>
          <p:nvPr>
            <p:ph idx="1"/>
          </p:nvPr>
        </p:nvSpPr>
        <p:spPr>
          <a:xfrm>
            <a:off x="838201" y="1825625"/>
            <a:ext cx="4415118" cy="4351338"/>
          </a:xfrm>
        </p:spPr>
        <p:txBody>
          <a:bodyPr/>
          <a:lstStyle/>
          <a:p>
            <a:r>
              <a:rPr lang="en-US" dirty="0" smtClean="0"/>
              <a:t>"If we allow gays to marry, won't it destroy our social fabric?"</a:t>
            </a:r>
            <a:endParaRPr lang="en-US" dirty="0"/>
          </a:p>
        </p:txBody>
      </p:sp>
      <p:pic>
        <p:nvPicPr>
          <p:cNvPr id="4" name="Picture 3"/>
          <p:cNvPicPr>
            <a:picLocks noChangeAspect="1"/>
          </p:cNvPicPr>
          <p:nvPr/>
        </p:nvPicPr>
        <p:blipFill>
          <a:blip r:embed="rId3"/>
          <a:stretch>
            <a:fillRect/>
          </a:stretch>
        </p:blipFill>
        <p:spPr>
          <a:xfrm>
            <a:off x="5253319" y="2067205"/>
            <a:ext cx="5540187" cy="4244695"/>
          </a:xfrm>
          <a:prstGeom prst="rect">
            <a:avLst/>
          </a:prstGeom>
        </p:spPr>
      </p:pic>
    </p:spTree>
    <p:extLst>
      <p:ext uri="{BB962C8B-B14F-4D97-AF65-F5344CB8AC3E}">
        <p14:creationId xmlns:p14="http://schemas.microsoft.com/office/powerpoint/2010/main" val="2320402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a:t>Pulliam Bailey, S. (2017). Poll shows a dramatic generational divide in white evangelical attitudes on gay marriage. Retrieved from </a:t>
            </a:r>
            <a:r>
              <a:rPr lang="en-US" dirty="0">
                <a:hlinkClick r:id="rId2"/>
              </a:rPr>
              <a:t>https://www.washingtonpost.com/news/acts-of-faith/wp/2017/06/27/there-is-now-a-dramatic-generational-divide-over-white-evangelical-attitudes-on-gay-marriage/?utm_term=.</a:t>
            </a:r>
            <a:r>
              <a:rPr lang="en-US" dirty="0" smtClean="0">
                <a:hlinkClick r:id="rId2"/>
              </a:rPr>
              <a:t>bee788040973</a:t>
            </a:r>
            <a:r>
              <a:rPr lang="en-US" dirty="0" smtClean="0"/>
              <a:t> </a:t>
            </a:r>
          </a:p>
          <a:p>
            <a:r>
              <a:rPr lang="en-US" dirty="0" smtClean="0"/>
              <a:t>Kiefer H. (2003, November). How Would Same-Sex Marriages Affect Society? Retrieved from </a:t>
            </a:r>
            <a:r>
              <a:rPr lang="en-US" dirty="0" smtClean="0">
                <a:hlinkClick r:id="rId3"/>
              </a:rPr>
              <a:t>https://news.gallup.com/poll/9670/how-would-samesex-marriages-affect-society.aspx</a:t>
            </a:r>
            <a:r>
              <a:rPr lang="en-US" dirty="0" smtClean="0"/>
              <a:t> </a:t>
            </a:r>
          </a:p>
          <a:p>
            <a:r>
              <a:rPr lang="en-US" dirty="0" smtClean="0"/>
              <a:t>Prince, S.J. (2015 June 26) Retrieved March 13, 2018 from </a:t>
            </a:r>
            <a:r>
              <a:rPr lang="en-US" dirty="0" smtClean="0">
                <a:hlinkClick r:id="rId4"/>
              </a:rPr>
              <a:t>https://heavy.com/news/2015/06/scotus-gay-marriage-ruling-legalized-legalization-14th-amendment-history-facts-lgbt-rights-nyc-new-york-pride-weekend</a:t>
            </a:r>
            <a:r>
              <a:rPr lang="en-US" dirty="0" smtClean="0"/>
              <a:t> </a:t>
            </a:r>
          </a:p>
        </p:txBody>
      </p:sp>
    </p:spTree>
    <p:extLst>
      <p:ext uri="{BB962C8B-B14F-4D97-AF65-F5344CB8AC3E}">
        <p14:creationId xmlns:p14="http://schemas.microsoft.com/office/powerpoint/2010/main" val="1535449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r>
              <a:rPr lang="en-US" dirty="0" smtClean="0"/>
              <a:t>Cont’d</a:t>
            </a:r>
            <a:endParaRPr lang="en-US" dirty="0"/>
          </a:p>
        </p:txBody>
      </p:sp>
      <p:sp>
        <p:nvSpPr>
          <p:cNvPr id="3" name="Content Placeholder 2"/>
          <p:cNvSpPr>
            <a:spLocks noGrp="1"/>
          </p:cNvSpPr>
          <p:nvPr>
            <p:ph idx="1"/>
          </p:nvPr>
        </p:nvSpPr>
        <p:spPr/>
        <p:txBody>
          <a:bodyPr>
            <a:normAutofit lnSpcReduction="10000"/>
          </a:bodyPr>
          <a:lstStyle/>
          <a:p>
            <a:r>
              <a:rPr lang="en-US" dirty="0" smtClean="0"/>
              <a:t>CNN  Website LBGT Rights Milestones Fast Facts Retrieved March 13, 2019 from: https://www.cnn.com/2015/06/19/us/lgbt-rights-milestones-fast-facts/index.html  </a:t>
            </a:r>
          </a:p>
          <a:p>
            <a:r>
              <a:rPr lang="en-US" dirty="0" smtClean="0"/>
              <a:t>Georgetown Law Library(2018 February 20) A brief history of civil rights in the United States. Retrieved March 14, 2018 from: </a:t>
            </a:r>
            <a:r>
              <a:rPr lang="en-US" dirty="0" smtClean="0">
                <a:hlinkClick r:id="rId3"/>
              </a:rPr>
              <a:t>http://guides.ll.georgetown.edu/c.php?g=592919&amp;p=418220</a:t>
            </a:r>
            <a:r>
              <a:rPr lang="en-US" dirty="0" smtClean="0"/>
              <a:t> </a:t>
            </a:r>
          </a:p>
          <a:p>
            <a:r>
              <a:rPr lang="en-US" dirty="0" err="1" smtClean="0"/>
              <a:t>Poggione</a:t>
            </a:r>
            <a:r>
              <a:rPr lang="en-US" dirty="0" smtClean="0"/>
              <a:t>, S. (2019). The Evolution of Same-Sex Marriage Policy in the United States. In Oxford Research Encyclopedia of Politics.</a:t>
            </a:r>
          </a:p>
          <a:p>
            <a:r>
              <a:rPr lang="en-US" dirty="0" err="1" smtClean="0"/>
              <a:t>Gerstmann</a:t>
            </a:r>
            <a:r>
              <a:rPr lang="en-US" dirty="0" smtClean="0"/>
              <a:t>, E. (2017). Same-sex Marriage and the Constitution. Cambridge University Press.</a:t>
            </a:r>
          </a:p>
          <a:p>
            <a:r>
              <a:rPr lang="en-US" dirty="0" err="1"/>
              <a:t>Stepnisky</a:t>
            </a:r>
            <a:r>
              <a:rPr lang="en-US" dirty="0"/>
              <a:t>, J. (2018). Types of Sociological Theory. </a:t>
            </a:r>
            <a:r>
              <a:rPr lang="en-US" i="1" dirty="0"/>
              <a:t>Core Concepts in Sociology</a:t>
            </a:r>
            <a:r>
              <a:rPr lang="en-US" dirty="0"/>
              <a:t>, 295.</a:t>
            </a:r>
          </a:p>
        </p:txBody>
      </p:sp>
    </p:spTree>
    <p:extLst>
      <p:ext uri="{BB962C8B-B14F-4D97-AF65-F5344CB8AC3E}">
        <p14:creationId xmlns:p14="http://schemas.microsoft.com/office/powerpoint/2010/main" val="22841506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241</TotalTime>
  <Words>1592</Words>
  <Application>Microsoft Office PowerPoint</Application>
  <PresentationFormat>Widescreen</PresentationFormat>
  <Paragraphs>98</Paragraphs>
  <Slides>16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Times New Roman</vt:lpstr>
      <vt:lpstr>Wingdings 3</vt:lpstr>
      <vt:lpstr>Ion</vt:lpstr>
      <vt:lpstr>Framing an Issue from the Sociological Perspective Same Sex Marriage</vt:lpstr>
      <vt:lpstr>Introduction</vt:lpstr>
      <vt:lpstr>Lesbian, gay, bisexual, transgender (LGBT) Movement</vt:lpstr>
      <vt:lpstr>History of LGBT Rights Timeline</vt:lpstr>
      <vt:lpstr>History of LGBT Rights Timeline Cont’d</vt:lpstr>
      <vt:lpstr>History of LGBT Rights Timeline Cont’d</vt:lpstr>
      <vt:lpstr>Public Support for same sex marriage grows</vt:lpstr>
      <vt:lpstr>Sample of Gay Marriages around the world</vt:lpstr>
      <vt:lpstr>History of Same Sex Marriage</vt:lpstr>
      <vt:lpstr>Same sex marriage and the 14th Amendment</vt:lpstr>
      <vt:lpstr>Same sex marriage and the 14th Amendment Cont’d</vt:lpstr>
      <vt:lpstr>Sociological Theory </vt:lpstr>
      <vt:lpstr>Questions</vt:lpstr>
      <vt:lpstr>Questions Cont’d</vt:lpstr>
      <vt:lpstr>References</vt:lpstr>
      <vt:lpstr>References Cont’d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Framing an Issue from the Sociological Perspective Same Sex Marriage</dc:title>
  <dc:creator>user</dc:creator>
  <cp:lastModifiedBy>MORRIS</cp:lastModifiedBy>
  <cp:revision>12</cp:revision>
  <dcterms:created xsi:type="dcterms:W3CDTF">2020-01-19T17:59:05Z</dcterms:created>
  <dcterms:modified xsi:type="dcterms:W3CDTF">2020-01-19T22:00:53Z</dcterms:modified>
</cp:coreProperties>
</file>